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5"/>
            <a:ext cx="7848600" cy="1927225"/>
          </a:xfrm>
        </p:spPr>
        <p:txBody>
          <a:bodyPr anchor="b">
            <a:noAutofit/>
          </a:bodyPr>
          <a:lstStyle>
            <a:lvl1pPr>
              <a:defRPr sz="405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412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686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74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37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1"/>
            <a:ext cx="7772400" cy="2200275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9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34290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2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4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5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6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6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13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283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1500" b="0">
                <a:solidFill>
                  <a:schemeClr val="tx2"/>
                </a:solidFill>
              </a:defRPr>
            </a:lvl1pPr>
            <a:lvl2pPr marL="342909" indent="0">
              <a:buNone/>
              <a:defRPr sz="1500" b="1"/>
            </a:lvl2pPr>
            <a:lvl3pPr marL="685817" indent="0">
              <a:buNone/>
              <a:defRPr sz="1350" b="1"/>
            </a:lvl3pPr>
            <a:lvl4pPr marL="1028726" indent="0">
              <a:buNone/>
              <a:defRPr sz="1200" b="1"/>
            </a:lvl4pPr>
            <a:lvl5pPr marL="1371635" indent="0">
              <a:buNone/>
              <a:defRPr sz="1200" b="1"/>
            </a:lvl5pPr>
            <a:lvl6pPr marL="1714543" indent="0">
              <a:buNone/>
              <a:defRPr sz="1200" b="1"/>
            </a:lvl6pPr>
            <a:lvl7pPr marL="2057452" indent="0">
              <a:buNone/>
              <a:defRPr sz="1200" b="1"/>
            </a:lvl7pPr>
            <a:lvl8pPr marL="2400360" indent="0">
              <a:buNone/>
              <a:defRPr sz="1200" b="1"/>
            </a:lvl8pPr>
            <a:lvl9pPr marL="274326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15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9" indent="0">
              <a:buNone/>
              <a:defRPr sz="1500" b="1"/>
            </a:lvl2pPr>
            <a:lvl3pPr marL="685817" indent="0">
              <a:buNone/>
              <a:defRPr sz="1350" b="1"/>
            </a:lvl3pPr>
            <a:lvl4pPr marL="1028726" indent="0">
              <a:buNone/>
              <a:defRPr sz="1200" b="1"/>
            </a:lvl4pPr>
            <a:lvl5pPr marL="1371635" indent="0">
              <a:buNone/>
              <a:defRPr sz="1200" b="1"/>
            </a:lvl5pPr>
            <a:lvl6pPr marL="1714543" indent="0">
              <a:buNone/>
              <a:defRPr sz="1200" b="1"/>
            </a:lvl6pPr>
            <a:lvl7pPr marL="2057452" indent="0">
              <a:buNone/>
              <a:defRPr sz="1200" b="1"/>
            </a:lvl7pPr>
            <a:lvl8pPr marL="2400360" indent="0">
              <a:buNone/>
              <a:defRPr sz="1200" b="1"/>
            </a:lvl8pPr>
            <a:lvl9pPr marL="274326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798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10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667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7"/>
            <a:ext cx="2139696" cy="4243615"/>
          </a:xfrm>
        </p:spPr>
        <p:txBody>
          <a:bodyPr/>
          <a:lstStyle>
            <a:lvl1pPr marL="0" indent="0">
              <a:buNone/>
              <a:defRPr sz="1050"/>
            </a:lvl1pPr>
            <a:lvl2pPr marL="342909" indent="0">
              <a:buNone/>
              <a:defRPr sz="900"/>
            </a:lvl2pPr>
            <a:lvl3pPr marL="685817" indent="0">
              <a:buNone/>
              <a:defRPr sz="750"/>
            </a:lvl3pPr>
            <a:lvl4pPr marL="1028726" indent="0">
              <a:buNone/>
              <a:defRPr sz="675"/>
            </a:lvl4pPr>
            <a:lvl5pPr marL="1371635" indent="0">
              <a:buNone/>
              <a:defRPr sz="675"/>
            </a:lvl5pPr>
            <a:lvl6pPr marL="1714543" indent="0">
              <a:buNone/>
              <a:defRPr sz="675"/>
            </a:lvl6pPr>
            <a:lvl7pPr marL="2057452" indent="0">
              <a:buNone/>
              <a:defRPr sz="675"/>
            </a:lvl7pPr>
            <a:lvl8pPr marL="2400360" indent="0">
              <a:buNone/>
              <a:defRPr sz="675"/>
            </a:lvl8pPr>
            <a:lvl9pPr marL="2743268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8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6698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1" y="838201"/>
            <a:ext cx="5904391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2400"/>
            </a:lvl1pPr>
            <a:lvl2pPr marL="342909" indent="0">
              <a:buNone/>
              <a:defRPr sz="2100"/>
            </a:lvl2pPr>
            <a:lvl3pPr marL="685817" indent="0">
              <a:buNone/>
              <a:defRPr sz="1800"/>
            </a:lvl3pPr>
            <a:lvl4pPr marL="1028726" indent="0">
              <a:buNone/>
              <a:defRPr sz="1500"/>
            </a:lvl4pPr>
            <a:lvl5pPr marL="1371635" indent="0">
              <a:buNone/>
              <a:defRPr sz="1500"/>
            </a:lvl5pPr>
            <a:lvl6pPr marL="1714543" indent="0">
              <a:buNone/>
              <a:defRPr sz="1500"/>
            </a:lvl6pPr>
            <a:lvl7pPr marL="2057452" indent="0">
              <a:buNone/>
              <a:defRPr sz="1500"/>
            </a:lvl7pPr>
            <a:lvl8pPr marL="2400360" indent="0">
              <a:buNone/>
              <a:defRPr sz="1500"/>
            </a:lvl8pPr>
            <a:lvl9pPr marL="2743268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050"/>
            </a:lvl1pPr>
            <a:lvl2pPr marL="342909" indent="0">
              <a:buNone/>
              <a:defRPr sz="900"/>
            </a:lvl2pPr>
            <a:lvl3pPr marL="685817" indent="0">
              <a:buNone/>
              <a:defRPr sz="750"/>
            </a:lvl3pPr>
            <a:lvl4pPr marL="1028726" indent="0">
              <a:buNone/>
              <a:defRPr sz="675"/>
            </a:lvl4pPr>
            <a:lvl5pPr marL="1371635" indent="0">
              <a:buNone/>
              <a:defRPr sz="675"/>
            </a:lvl5pPr>
            <a:lvl6pPr marL="1714543" indent="0">
              <a:buNone/>
              <a:defRPr sz="675"/>
            </a:lvl6pPr>
            <a:lvl7pPr marL="2057452" indent="0">
              <a:buNone/>
              <a:defRPr sz="675"/>
            </a:lvl7pPr>
            <a:lvl8pPr marL="2400360" indent="0">
              <a:buNone/>
              <a:defRPr sz="675"/>
            </a:lvl8pPr>
            <a:lvl9pPr marL="2743268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098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885D79-DE35-4ED8-B968-F2886EE43DCC}" type="datetimeFigureOut">
              <a:rPr lang="en-GB" smtClean="0"/>
              <a:t>04/04/2017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1">
                <a:solidFill>
                  <a:srgbClr val="FFFFFF"/>
                </a:solidFill>
              </a:defRPr>
            </a:lvl1pPr>
          </a:lstStyle>
          <a:p>
            <a:fld id="{E6A7B758-E963-4C17-A448-CB4FA360CE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044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17" rtl="0" eaLnBrk="1" latinLnBrk="0" hangingPunct="1">
        <a:spcBef>
          <a:spcPct val="0"/>
        </a:spcBef>
        <a:buNone/>
        <a:defRPr sz="3000" kern="1200" spc="-75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37164" indent="-137164" algn="l" defTabSz="685817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9" indent="-137164" algn="l" defTabSz="685817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54" indent="-137164" algn="l" defTabSz="685817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754399" indent="-137164" algn="l" defTabSz="685817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891563" indent="-102873" algn="l" defTabSz="685817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05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028726" indent="-137164" algn="l" defTabSz="685817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165889" indent="-137164" algn="l" defTabSz="685817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303053" indent="-137164" algn="l" defTabSz="685817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440216" indent="-137164" algn="l" defTabSz="685817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9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7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26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35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43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2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60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68" algn="l" defTabSz="6858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halo@kaorinusantara.or.id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Panduan dan spesifikasi LOGO &amp; tipografi KAORI 2017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878" y="5464170"/>
            <a:ext cx="4331522" cy="86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80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Latar Belakang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KAORI pertama dikenalkan pada 27 Desember 2008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Menjadi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brand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disukai oleh pengguna, dipergunakan di mana-mana, dikenal oleh umum, cukup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ikonik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Tetapi ada hambatan yang terjadi selama penggunaan logo yang lama ini: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Stigma “Logo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Telkom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“Logo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Wallmart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 bisa digunakan secara fleksibel pada tempat yang kecil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 bisa dipergunakan sebagai simbol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kedua KAORI diperkenalkan 3 Juni 2014 sebagai bagian dari perubahan besar-besaran citra KAORI 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2017 dilakukan penyegaran logo KAORI dan perubahan tipografi</a:t>
            </a:r>
          </a:p>
          <a:p>
            <a:pPr lvl="1"/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algn="ctr">
              <a:buNone/>
            </a:pP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“Logo haruslah sederhana, namun tetap unik. Desainnya harus bertahan melewati waktu dan mampu membedakan dirinya sendiri dari simbol-simbol lain.” (Anton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Stankowski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236" y="4649918"/>
            <a:ext cx="2374084" cy="3651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96" y="4619390"/>
            <a:ext cx="2130804" cy="42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22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Transformasi Logo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huruf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"KAORI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Nusantara” kini berwarna biru tua seutuhnya dengan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ITV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Reem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mengesankan integritas dan kepercayaan di era digital, dengan kesan formal namun progresif dan ramah generasi muda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merupakan siluet huruf “K” dalam boks. Boks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menyimbulkan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kreativitas yang terarah sedangkan perpotongan huruf K dengan tiga warnanya merupakan pengingat tiga semangat yang diwakilkan pula oleh logo sebelumnya: 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Bagian berwarna biru tua u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ntuk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memberikan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pencitraan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yang formal,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namun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tidak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menimbulkan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kesan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kaku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Bagian berwarna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biru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menggambarkan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sifat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KAORI yang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menjangkau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seluruh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Nusantara,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Sabang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sampai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Merauke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Talaud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sampai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Timor.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Biru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refleksi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warna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menggambarkan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negeri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Indonesia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adalah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negeri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bahari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Bagian berwarna kuning terang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merupakan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gambaran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KAORI yang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cerah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ramah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menyenangkan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universal.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87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4219662"/>
            <a:ext cx="8229600" cy="2382312"/>
          </a:xfrm>
        </p:spPr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Palet warna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Pantone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+ Solid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Coated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Rasio panjang/lebar 5:1 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Huruf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ITV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Reem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dimensi 2000 x 400 @300ppi, 48pt,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kerning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-10 (pada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Photoshop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atau -1px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Aliasing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Strong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KAORI 2017 didesain dapat langsung ditempatkan (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compatible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dengan logo KAORI 2014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08" y="643408"/>
            <a:ext cx="7854783" cy="1570956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371354"/>
              </p:ext>
            </p:extLst>
          </p:nvPr>
        </p:nvGraphicFramePr>
        <p:xfrm>
          <a:off x="644608" y="2474505"/>
          <a:ext cx="804219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0365">
                  <a:extLst>
                    <a:ext uri="{9D8B030D-6E8A-4147-A177-3AD203B41FA5}">
                      <a16:colId xmlns:a16="http://schemas.microsoft.com/office/drawing/2014/main" val="2517595417"/>
                    </a:ext>
                  </a:extLst>
                </a:gridCol>
                <a:gridCol w="1340365">
                  <a:extLst>
                    <a:ext uri="{9D8B030D-6E8A-4147-A177-3AD203B41FA5}">
                      <a16:colId xmlns:a16="http://schemas.microsoft.com/office/drawing/2014/main" val="1553001211"/>
                    </a:ext>
                  </a:extLst>
                </a:gridCol>
                <a:gridCol w="1129216">
                  <a:extLst>
                    <a:ext uri="{9D8B030D-6E8A-4147-A177-3AD203B41FA5}">
                      <a16:colId xmlns:a16="http://schemas.microsoft.com/office/drawing/2014/main" val="3560486980"/>
                    </a:ext>
                  </a:extLst>
                </a:gridCol>
                <a:gridCol w="1367406">
                  <a:extLst>
                    <a:ext uri="{9D8B030D-6E8A-4147-A177-3AD203B41FA5}">
                      <a16:colId xmlns:a16="http://schemas.microsoft.com/office/drawing/2014/main" val="377438180"/>
                    </a:ext>
                  </a:extLst>
                </a:gridCol>
                <a:gridCol w="1367405">
                  <a:extLst>
                    <a:ext uri="{9D8B030D-6E8A-4147-A177-3AD203B41FA5}">
                      <a16:colId xmlns:a16="http://schemas.microsoft.com/office/drawing/2014/main" val="1925390344"/>
                    </a:ext>
                  </a:extLst>
                </a:gridCol>
                <a:gridCol w="1497433">
                  <a:extLst>
                    <a:ext uri="{9D8B030D-6E8A-4147-A177-3AD203B41FA5}">
                      <a16:colId xmlns:a16="http://schemas.microsoft.com/office/drawing/2014/main" val="4053409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Warna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PANTONE 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Hex</a:t>
                      </a:r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(Web)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 / G /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 / S /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 / M / Y / 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95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0" i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Dark</a:t>
                      </a:r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id-ID" b="0" i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Blue</a:t>
                      </a:r>
                      <a:endParaRPr lang="id-ID" b="0" i="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7687C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#1A428A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 / 66 / 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219 / 81 / 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 / 86 / 15 /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826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Light </a:t>
                      </a:r>
                      <a:r>
                        <a:rPr lang="id-ID" b="0" i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Blue</a:t>
                      </a:r>
                      <a:endParaRPr lang="id-ID" b="0" i="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2925C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#009BDF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 / 155 / 223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198 / 100 / 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75 / 25 / 0 /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096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b="0" i="0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Yellow</a:t>
                      </a:r>
                      <a:endParaRPr lang="id-ID" b="0" i="0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124C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#009BDF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236 / 170 /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43 / 100 / 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b="0" i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 / 35 / 100 /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131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290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4743974" cy="990600"/>
          </a:xfrm>
        </p:spPr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Reproduksi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1362" cy="4876800"/>
          </a:xfrm>
        </p:spPr>
        <p:txBody>
          <a:bodyPr>
            <a:normAutofit fontScale="92500" lnSpcReduction="20000"/>
          </a:bodyPr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KAORI dapat ditampilkan dalam dua versi: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Horizontal (lebih disukai)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Vertikal, bila versi horizontal tidak dapat dipakai karena keterbatasan tempat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hanya bisa direproduksi dalam warna asli atau versi monokrom (hitam atau putih)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Reproduksi dilakukan dengan mempertimbangkan keterlihatan pada bidang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kondisi di mana representasi bisa dilakukan dalam warna asli dan monokrom, maka dipilih warna asli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Margin/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Safe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area adalah 25% dari lebar vertikal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Rasio aspek logo tidak boleh diubah dalam kondisi dan alasan apapun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tidak boleh diberikan efek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stroke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emboss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maupun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glow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342" y="1503587"/>
            <a:ext cx="1683542" cy="16835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85" y="880121"/>
            <a:ext cx="2400856" cy="4801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562" y="3396982"/>
            <a:ext cx="4277803" cy="308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53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Penggunaan pada media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414584" cy="4495800"/>
          </a:xfrm>
        </p:spPr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Ditempatkan pada tempat yang jelas dan mudah dikenali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Ukuran logo paling kecil adalah 1/10 dari lebar bidang terpendek</a:t>
            </a:r>
          </a:p>
          <a:p>
            <a:pPr lvl="1"/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Misalkan pada publikasi berukuran 210x297mm, maka lebar logo minimum pada bidang tersebut adalah 21x4mm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Penggunaan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branding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mengacu pada panduan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branding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terpisah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87" y="533400"/>
            <a:ext cx="4007708" cy="590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3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Keterangan Lain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 desain, hanya menggunakan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ITV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Reem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Pada dokumen dan halaman web, bila pemakaian ITV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Reem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tidak memungkinkan maka diganti dengan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Open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Sans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Bila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Open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Sans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tidak tersedia,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fallback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ke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Helvetica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Arial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Logo KAORI versi 2014 tidak perlu ditutupi maupun ditimpa paksa, namun seluruh reproduksi ke depan menggunakan logo versi 2017</a:t>
            </a:r>
          </a:p>
          <a:p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720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Informasi Lebih Lanjut</a:t>
            </a:r>
            <a:endParaRPr lang="en-GB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mail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KAORI (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halo@kaorinusantara.or.id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Media sosial KAORI, Facebook dan 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Twitter</a:t>
            </a:r>
            <a:r>
              <a:rPr lang="id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@</a:t>
            </a:r>
            <a:r>
              <a:rPr lang="id-ID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kaorinusantara</a:t>
            </a:r>
            <a:endParaRPr lang="id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7623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BEE8E1C-8D6B-499F-84C4-2588EFB870EB}" vid="{36D54596-1331-4BE4-8989-BCBB4C65885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231</TotalTime>
  <Words>624</Words>
  <Application>Microsoft Office PowerPoint</Application>
  <PresentationFormat>On-screen Show (4:3)</PresentationFormat>
  <Paragraphs>76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Open Sans</vt:lpstr>
      <vt:lpstr>Theme1</vt:lpstr>
      <vt:lpstr>Panduan dan spesifikasi LOGO &amp; tipografi KAORI 2017</vt:lpstr>
      <vt:lpstr>Latar Belakang</vt:lpstr>
      <vt:lpstr>Transformasi Logo</vt:lpstr>
      <vt:lpstr>PowerPoint Presentation</vt:lpstr>
      <vt:lpstr>Reproduksi</vt:lpstr>
      <vt:lpstr>Penggunaan pada media</vt:lpstr>
      <vt:lpstr>Keterangan Lain</vt:lpstr>
      <vt:lpstr>Informasi Lebih Lanjut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Panduan dan spesifikasi merk</dc:title>
  <dc:creator>Kevin Wilyan</dc:creator>
  <cp:lastModifiedBy>Kevin Wilyan</cp:lastModifiedBy>
  <cp:revision>15</cp:revision>
  <dcterms:created xsi:type="dcterms:W3CDTF">2014-06-02T15:01:38Z</dcterms:created>
  <dcterms:modified xsi:type="dcterms:W3CDTF">2017-04-04T13:20:56Z</dcterms:modified>
</cp:coreProperties>
</file>